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41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48" r:id="rId1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i7z/dxJa+DOGifU2KSJqHpdbEF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/>
    <p:restoredTop sz="94667"/>
  </p:normalViewPr>
  <p:slideViewPr>
    <p:cSldViewPr snapToGrid="0">
      <p:cViewPr varScale="1">
        <p:scale>
          <a:sx n="102" d="100"/>
          <a:sy n="102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s-419" sz="1200" smtClean="0">
                <a:solidFill>
                  <a:schemeClr val="dk1"/>
                </a:solidFill>
              </a:rPr>
              <a:pPr algn="r"/>
              <a:t>‹Nº›</a:t>
            </a:fld>
            <a:endParaRPr lang="es-419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Teacher’s Notes:</a:t>
            </a:r>
            <a:endParaRPr lang="en-US"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Explain the lesson goal: learning words and sentences related to hospitals.</a:t>
            </a: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Ask students: Have you ever been to a hospital?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/>
              <a:t>Teacher notes:</a:t>
            </a:r>
            <a:br>
              <a:rPr lang="es-419" dirty="0"/>
            </a:br>
            <a:r>
              <a:rPr lang="es-419" dirty="0"/>
              <a:t>Introduce key vocabulary related to the environment and encourage students to discuss its importance.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Have them practice speaking in groups and share their ideas on protecting nature.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Give students 2 minutes to think.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Let them answer in pairs or small groups.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Encourage them to use simple sentences.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Show pictures of nature, pollution, and other concepts.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Students say the words out loud.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Check if they understand the meaning.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cc5c4af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cc5c4af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b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Students complete the sentences with the correct environmental vocabulary.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Encourage them to discuss their answers and suggest ways to protect the environment.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Google Shape;110;g2dcc5c4af1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5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Give students 5 minutes to talk.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Walk around and listen to their answers.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Help with pronunciation if needed.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Google Shape;11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Ask students to write the correct sentences.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Let them read their answers aloud.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Correct mistakes gently.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7</a:t>
            </a:fld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cc5c4af1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cc5c4af1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100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 dirty="0">
                <a:latin typeface="Calibri" panose="020F0502020204030204" pitchFamily="34" charset="0"/>
                <a:cs typeface="Calibri" panose="020F0502020204030204" pitchFamily="34" charset="0"/>
              </a:rPr>
              <a:t>Give students time to complete the sentences.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 dirty="0">
                <a:latin typeface="Calibri" panose="020F0502020204030204" pitchFamily="34" charset="0"/>
                <a:cs typeface="Calibri" panose="020F0502020204030204" pitchFamily="34" charset="0"/>
              </a:rPr>
              <a:t>Discuss answers as a class.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Google Shape;132;g2dcc5c4af1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8</a:t>
            </a:fld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/>
              <a:t>Teacher Notes:</a:t>
            </a:r>
            <a:endParaRPr lang="es-419" dirty="0"/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/>
              <a:t>Encourage students to use vocabulary from previous slides.</a:t>
            </a:r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/>
              <a:t>Provide feedback on sentence structure and vocabulary usage.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s-419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/>
          </a:p>
        </p:txBody>
      </p:sp>
      <p:sp>
        <p:nvSpPr>
          <p:cNvPr id="139" name="Google Shape;13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9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6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1_Título y objeto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39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A4FE36-2F18-F877-F0F0-5E820F0E2552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3A3A5D80-B91D-0A7E-2529-32A9CF4FC431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CCD3515D-EBE3-D79A-5095-449BA6562172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7A5BAA-7D3F-DF4C-19EB-D2770248A88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241D56-69BD-6B52-E9A6-C73B3A8C06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767" userDrawn="1">
          <p15:clr>
            <a:srgbClr val="F26B43"/>
          </p15:clr>
        </p15:guide>
        <p15:guide id="3" pos="2993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b="1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584557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TALKING ABOUT </a:t>
            </a:r>
            <a:br>
              <a:rPr lang="en-US" sz="28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n-US" sz="28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THE ENVIRONMENT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06</a:t>
            </a:r>
            <a:endParaRPr lang="en-US" sz="1100" noProof="0" dirty="0">
              <a:solidFill>
                <a:srgbClr val="FFC000"/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625BAE19-9FCB-300D-9D84-7B075C75F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DBE9F6-712F-9F5D-C639-1CD77DD3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</a:rPr>
              <a:t>ENGLISH</a:t>
            </a:r>
            <a:r>
              <a:rPr lang="en-US" sz="2800" b="1" noProof="0" dirty="0">
                <a:solidFill>
                  <a:srgbClr val="033645"/>
                </a:solidFill>
                <a:latin typeface="Graphik Bold" panose="020B0503030202060203" pitchFamily="34" charset="77"/>
              </a:rPr>
              <a:t> LEVEL B1 - II</a:t>
            </a:r>
            <a:endParaRPr lang="en-US" sz="4000" b="1" noProof="0" dirty="0">
              <a:solidFill>
                <a:srgbClr val="033645"/>
              </a:solidFill>
              <a:latin typeface="Graphik Bold" panose="020B0503030202060203" pitchFamily="34" charset="77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sp>
        <p:nvSpPr>
          <p:cNvPr id="8" name="Google Shape;48;p1">
            <a:extLst>
              <a:ext uri="{FF2B5EF4-FFF2-40B4-BE49-F238E27FC236}">
                <a16:creationId xmlns:a16="http://schemas.microsoft.com/office/drawing/2014/main" id="{77DF7650-58BA-25F7-D684-E12DF13FB872}"/>
              </a:ext>
            </a:extLst>
          </p:cNvPr>
          <p:cNvSpPr/>
          <p:nvPr/>
        </p:nvSpPr>
        <p:spPr>
          <a:xfrm>
            <a:off x="3747059" y="2973200"/>
            <a:ext cx="17414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Learn words to talk </a:t>
            </a:r>
            <a:br>
              <a:rPr lang="en-US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n-US" sz="11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about the environment</a:t>
            </a:r>
          </a:p>
        </p:txBody>
      </p:sp>
      <p:sp>
        <p:nvSpPr>
          <p:cNvPr id="19" name="Google Shape;48;p1">
            <a:extLst>
              <a:ext uri="{FF2B5EF4-FFF2-40B4-BE49-F238E27FC236}">
                <a16:creationId xmlns:a16="http://schemas.microsoft.com/office/drawing/2014/main" id="{CF4AE9E0-5985-EBD6-B2B8-7A3D27D645BE}"/>
              </a:ext>
            </a:extLst>
          </p:cNvPr>
          <p:cNvSpPr/>
          <p:nvPr/>
        </p:nvSpPr>
        <p:spPr>
          <a:xfrm>
            <a:off x="3747059" y="3467237"/>
            <a:ext cx="19708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Practice speaking </a:t>
            </a:r>
            <a:br>
              <a:rPr lang="en-US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n-US" sz="11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and working in groups</a:t>
            </a:r>
          </a:p>
        </p:txBody>
      </p:sp>
      <p:sp>
        <p:nvSpPr>
          <p:cNvPr id="24" name="Google Shape;48;p1">
            <a:extLst>
              <a:ext uri="{FF2B5EF4-FFF2-40B4-BE49-F238E27FC236}">
                <a16:creationId xmlns:a16="http://schemas.microsoft.com/office/drawing/2014/main" id="{17F49EBA-0DFE-68FE-E627-3891C41BBFCF}"/>
              </a:ext>
            </a:extLst>
          </p:cNvPr>
          <p:cNvSpPr/>
          <p:nvPr/>
        </p:nvSpPr>
        <p:spPr>
          <a:xfrm>
            <a:off x="3747057" y="4033452"/>
            <a:ext cx="18476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Help the planet by </a:t>
            </a:r>
            <a:br>
              <a:rPr lang="en-US" sz="11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n-US" sz="1100" b="1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talking about nature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BA326D-9E9C-E167-83E4-6D2D8B12B928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22" name="Google Shape;36;p1">
              <a:extLst>
                <a:ext uri="{FF2B5EF4-FFF2-40B4-BE49-F238E27FC236}">
                  <a16:creationId xmlns:a16="http://schemas.microsoft.com/office/drawing/2014/main" id="{7A461B8E-10B0-C1B1-917A-9B1F5C5CEE5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6AA54F1-14B3-054B-E48F-696098462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B3CF3AF-E353-D96A-734A-E02F931ED50E}"/>
              </a:ext>
            </a:extLst>
          </p:cNvPr>
          <p:cNvGrpSpPr/>
          <p:nvPr/>
        </p:nvGrpSpPr>
        <p:grpSpPr>
          <a:xfrm>
            <a:off x="3063720" y="3447773"/>
            <a:ext cx="489729" cy="317995"/>
            <a:chOff x="3063720" y="3447773"/>
            <a:chExt cx="489729" cy="317995"/>
          </a:xfrm>
        </p:grpSpPr>
        <p:sp>
          <p:nvSpPr>
            <p:cNvPr id="31" name="Google Shape;36;p1">
              <a:extLst>
                <a:ext uri="{FF2B5EF4-FFF2-40B4-BE49-F238E27FC236}">
                  <a16:creationId xmlns:a16="http://schemas.microsoft.com/office/drawing/2014/main" id="{028979D3-A309-047F-DBCC-8D2348D3AD5A}"/>
                </a:ext>
              </a:extLst>
            </p:cNvPr>
            <p:cNvSpPr txBox="1"/>
            <p:nvPr/>
          </p:nvSpPr>
          <p:spPr>
            <a:xfrm>
              <a:off x="3063720" y="3447773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cs typeface="Calibri"/>
                  <a:sym typeface="Calibri"/>
                </a:rPr>
                <a:t>02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9C226B7B-BCFD-EB4C-1E9A-FE7A08D6C4B3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765768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5DE04CC-5771-2C6D-86A5-21125E34F38B}"/>
              </a:ext>
            </a:extLst>
          </p:cNvPr>
          <p:cNvGrpSpPr/>
          <p:nvPr/>
        </p:nvGrpSpPr>
        <p:grpSpPr>
          <a:xfrm>
            <a:off x="3063720" y="4008942"/>
            <a:ext cx="489729" cy="313597"/>
            <a:chOff x="3063720" y="3936764"/>
            <a:chExt cx="489729" cy="313597"/>
          </a:xfrm>
        </p:grpSpPr>
        <p:sp>
          <p:nvSpPr>
            <p:cNvPr id="34" name="Google Shape;36;p1">
              <a:extLst>
                <a:ext uri="{FF2B5EF4-FFF2-40B4-BE49-F238E27FC236}">
                  <a16:creationId xmlns:a16="http://schemas.microsoft.com/office/drawing/2014/main" id="{3736C1F8-B757-16F0-F655-173DB3587B3F}"/>
                </a:ext>
              </a:extLst>
            </p:cNvPr>
            <p:cNvSpPr txBox="1"/>
            <p:nvPr/>
          </p:nvSpPr>
          <p:spPr>
            <a:xfrm>
              <a:off x="3063720" y="3936764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03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21902D7-4DE6-9913-ABD7-C3A88FAC1F4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4250361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841376"/>
            <a:ext cx="3924300" cy="21173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50A75274-FC1E-2A99-BC2A-128E62C1289C}"/>
              </a:ext>
            </a:extLst>
          </p:cNvPr>
          <p:cNvSpPr txBox="1"/>
          <p:nvPr/>
        </p:nvSpPr>
        <p:spPr>
          <a:xfrm>
            <a:off x="506796" y="849124"/>
            <a:ext cx="3904720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LET’S TALK ABOUT THE ENVIRONMENT</a:t>
            </a:r>
          </a:p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400" b="1" kern="100" noProof="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at the pictures and answer the questions.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35DF257-A824-004D-853C-B85EE4FFA6C0}"/>
              </a:ext>
            </a:extLst>
          </p:cNvPr>
          <p:cNvGrpSpPr/>
          <p:nvPr/>
        </p:nvGrpSpPr>
        <p:grpSpPr>
          <a:xfrm>
            <a:off x="1026055" y="2043631"/>
            <a:ext cx="3545945" cy="434985"/>
            <a:chOff x="846668" y="2043631"/>
            <a:chExt cx="3545945" cy="434985"/>
          </a:xfrm>
        </p:grpSpPr>
        <p:sp>
          <p:nvSpPr>
            <p:cNvPr id="4" name="Triángulo rectángulo 3">
              <a:extLst>
                <a:ext uri="{FF2B5EF4-FFF2-40B4-BE49-F238E27FC236}">
                  <a16:creationId xmlns:a16="http://schemas.microsoft.com/office/drawing/2014/main" id="{C6F81E14-EC09-8537-11F5-0AAB71ADE92A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541D2F56-4E96-1A70-25E6-CB788383DA8E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228600" indent="-228600">
                <a:buSzPts val="2800"/>
              </a:pP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Which place do you like more? Why?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534CA01D-4789-EF38-1AFB-3FBBDAA77ECA}"/>
              </a:ext>
            </a:extLst>
          </p:cNvPr>
          <p:cNvGrpSpPr/>
          <p:nvPr/>
        </p:nvGrpSpPr>
        <p:grpSpPr>
          <a:xfrm>
            <a:off x="1026055" y="2665723"/>
            <a:ext cx="3545945" cy="434985"/>
            <a:chOff x="846668" y="2043631"/>
            <a:chExt cx="3545945" cy="434985"/>
          </a:xfrm>
        </p:grpSpPr>
        <p:sp>
          <p:nvSpPr>
            <p:cNvPr id="7" name="Triángulo rectángulo 6">
              <a:extLst>
                <a:ext uri="{FF2B5EF4-FFF2-40B4-BE49-F238E27FC236}">
                  <a16:creationId xmlns:a16="http://schemas.microsoft.com/office/drawing/2014/main" id="{06186D95-A7FA-994C-3FA5-0E60AF172966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2A38C4F7-1DCD-2906-6D69-BF8116248C0C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228600" indent="-228600">
                <a:buSzPts val="2800"/>
              </a:pP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is good or bad about these places?</a:t>
              </a:r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FA869140-0DD0-D47A-2AF9-75D581612089}"/>
              </a:ext>
            </a:extLst>
          </p:cNvPr>
          <p:cNvSpPr/>
          <p:nvPr/>
        </p:nvSpPr>
        <p:spPr>
          <a:xfrm>
            <a:off x="523310" y="2065565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E4629DD-EB76-9AE0-5719-454677D2BC55}"/>
              </a:ext>
            </a:extLst>
          </p:cNvPr>
          <p:cNvSpPr/>
          <p:nvPr/>
        </p:nvSpPr>
        <p:spPr>
          <a:xfrm>
            <a:off x="523310" y="2686289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oogle Shape;98;p2">
            <a:extLst>
              <a:ext uri="{FF2B5EF4-FFF2-40B4-BE49-F238E27FC236}">
                <a16:creationId xmlns:a16="http://schemas.microsoft.com/office/drawing/2014/main" id="{4A70AD79-161A-4F46-45FB-9B4A648B87E2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3078775"/>
            <a:ext cx="3924300" cy="21552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6" name="Google Shape;187;p11">
            <a:extLst>
              <a:ext uri="{FF2B5EF4-FFF2-40B4-BE49-F238E27FC236}">
                <a16:creationId xmlns:a16="http://schemas.microsoft.com/office/drawing/2014/main" id="{DA8616A4-5942-BBA8-9E97-32764A02DE1B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ENVIRONMENT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B1E8EE5D-D23F-9C41-C5AE-89FCFD8C5ECE}"/>
              </a:ext>
            </a:extLst>
          </p:cNvPr>
          <p:cNvSpPr txBox="1"/>
          <p:nvPr/>
        </p:nvSpPr>
        <p:spPr>
          <a:xfrm>
            <a:off x="506796" y="1410865"/>
            <a:ext cx="3885817" cy="309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 indent="0">
              <a:spcAft>
                <a:spcPts val="600"/>
              </a:spcAft>
              <a:buSzPts val="1000"/>
              <a:buFont typeface="Arial"/>
              <a:buNone/>
              <a:tabLst>
                <a:tab pos="914400" algn="l"/>
              </a:tabLst>
            </a:pPr>
            <a:r>
              <a:rPr lang="en-US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Here are some important words:</a:t>
            </a: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Nature – </a:t>
            </a: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Trees, animals, rivers, and all living things.</a:t>
            </a: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Pollution – </a:t>
            </a: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Dirty air, dirty water, or too much trash.</a:t>
            </a: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Recycle – </a:t>
            </a: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Use something again instead of throwing it away.</a:t>
            </a: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Protect – </a:t>
            </a: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Keep safe from harm or danger.</a:t>
            </a: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Litter – </a:t>
            </a: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Trash on the ground in public places.</a:t>
            </a: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– </a:t>
            </a:r>
            <a:r>
              <a:rPr lang="en-US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The air, water, land, and all living things around us.</a:t>
            </a: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9CDAA41A-8B7D-104F-8A92-64FEC2F5C1F5}"/>
              </a:ext>
            </a:extLst>
          </p:cNvPr>
          <p:cNvSpPr/>
          <p:nvPr/>
        </p:nvSpPr>
        <p:spPr>
          <a:xfrm rot="5400000" flipH="1">
            <a:off x="1755698" y="-407525"/>
            <a:ext cx="470122" cy="2967922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6E5830-8315-24CD-4C6D-342991CFD7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95" y="1133635"/>
            <a:ext cx="360362" cy="1798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F5D3AD6-E871-9F94-CD17-9BAEEBA6D5D4}"/>
              </a:ext>
            </a:extLst>
          </p:cNvPr>
          <p:cNvSpPr txBox="1"/>
          <p:nvPr/>
        </p:nvSpPr>
        <p:spPr>
          <a:xfrm>
            <a:off x="1129248" y="926565"/>
            <a:ext cx="1780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  <a:endParaRPr lang="en-US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81;p11">
            <a:extLst>
              <a:ext uri="{FF2B5EF4-FFF2-40B4-BE49-F238E27FC236}">
                <a16:creationId xmlns:a16="http://schemas.microsoft.com/office/drawing/2014/main" id="{65A79DAE-0027-F53C-7FBB-86C0E55AE866}"/>
              </a:ext>
            </a:extLst>
          </p:cNvPr>
          <p:cNvSpPr txBox="1"/>
          <p:nvPr/>
        </p:nvSpPr>
        <p:spPr>
          <a:xfrm>
            <a:off x="4762273" y="1706287"/>
            <a:ext cx="3913415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0975" indent="-1809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Waste – </a:t>
            </a: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Something that is thrown away, like food or plastic.</a:t>
            </a:r>
          </a:p>
          <a:p>
            <a:pPr marL="180975" indent="-1809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– </a:t>
            </a: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less of something to protect it, like water or energy.</a:t>
            </a:r>
          </a:p>
          <a:p>
            <a:pPr marL="180975" indent="-1809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energy – </a:t>
            </a: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from the sun, wind, or water that does not pollute.</a:t>
            </a:r>
          </a:p>
          <a:p>
            <a:pPr marL="180975" indent="-1809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warming – </a:t>
            </a: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the Earth gets too hot because of pollution.</a:t>
            </a:r>
          </a:p>
          <a:p>
            <a:pPr marL="180975" indent="-1809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Deforestation – </a:t>
            </a: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Cutting down too many trees from forests.</a:t>
            </a:r>
          </a:p>
          <a:p>
            <a:pPr marL="180975" indent="-180975"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Endangered species – </a:t>
            </a: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Animals that are in danger of disappearing</a:t>
            </a:r>
          </a:p>
        </p:txBody>
      </p:sp>
      <p:sp>
        <p:nvSpPr>
          <p:cNvPr id="7" name="Google Shape;187;p11">
            <a:extLst>
              <a:ext uri="{FF2B5EF4-FFF2-40B4-BE49-F238E27FC236}">
                <a16:creationId xmlns:a16="http://schemas.microsoft.com/office/drawing/2014/main" id="{77DE6E58-258E-750C-3A44-7BACCD6D22BE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ENVIRONMENT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525A284C-060B-9481-156F-6B523184C848}"/>
              </a:ext>
            </a:extLst>
          </p:cNvPr>
          <p:cNvSpPr/>
          <p:nvPr/>
        </p:nvSpPr>
        <p:spPr>
          <a:xfrm rot="5400000">
            <a:off x="221108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94FB6AA7-30CA-7C42-DFF7-86E55F100558}"/>
              </a:ext>
            </a:extLst>
          </p:cNvPr>
          <p:cNvSpPr txBox="1"/>
          <p:nvPr/>
        </p:nvSpPr>
        <p:spPr>
          <a:xfrm>
            <a:off x="503238" y="1587523"/>
            <a:ext cx="7136640" cy="351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7" lvl="1">
              <a:spcAft>
                <a:spcPts val="1000"/>
              </a:spcAft>
              <a:buClr>
                <a:srgbClr val="F0453A"/>
              </a:buClr>
              <a:buSzPct val="100000"/>
            </a:pPr>
            <a:r>
              <a:rPr lang="en-US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Complete with the correct word: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_______ is full of trees and animals. 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Factories produce a lot of _______. 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We should keep the environment _______. 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It is important to _______ water and electricity. 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Throwing trash on the ground is a _______ of resources.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Cutting down too many trees causes __________.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The air is __________ because of smoke from cars.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We should __________ paper, plastic, and glass to help the planet.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Animals that are in danger of disappearing are called __________ species.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D1B61A-2C4F-110C-B3E7-EFB8C4CD1A2B}"/>
              </a:ext>
            </a:extLst>
          </p:cNvPr>
          <p:cNvSpPr txBox="1"/>
          <p:nvPr/>
        </p:nvSpPr>
        <p:spPr>
          <a:xfrm>
            <a:off x="1119890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 the vocabulary!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729E15-449C-019F-510E-65652851A0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54" y="1133636"/>
            <a:ext cx="360362" cy="17986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BDF56F34-6CAA-7602-1D89-C099B9CE834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ENVIRONMENT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E248946A-D658-719A-753F-2EFD41F87C64}"/>
              </a:ext>
            </a:extLst>
          </p:cNvPr>
          <p:cNvSpPr txBox="1"/>
          <p:nvPr/>
        </p:nvSpPr>
        <p:spPr>
          <a:xfrm>
            <a:off x="503239" y="889500"/>
            <a:ext cx="3908277" cy="123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4025">
              <a:spcAft>
                <a:spcPts val="1000"/>
              </a:spcAf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 work – let’s talk!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US" sz="16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with a partner. Ask and answer these questions: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D033E0D-BE9D-17FB-A12B-823E5177C78C}"/>
              </a:ext>
            </a:extLst>
          </p:cNvPr>
          <p:cNvGrpSpPr/>
          <p:nvPr/>
        </p:nvGrpSpPr>
        <p:grpSpPr>
          <a:xfrm>
            <a:off x="503238" y="841375"/>
            <a:ext cx="367848" cy="367848"/>
            <a:chOff x="503238" y="5050786"/>
            <a:chExt cx="367848" cy="36784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3CB093F-5A8F-EC02-9427-2C3044A12AAB}"/>
                </a:ext>
              </a:extLst>
            </p:cNvPr>
            <p:cNvSpPr/>
            <p:nvPr/>
          </p:nvSpPr>
          <p:spPr>
            <a:xfrm>
              <a:off x="503238" y="5050786"/>
              <a:ext cx="367848" cy="367848"/>
            </a:xfrm>
            <a:prstGeom prst="ellips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DDE51F5-4F4C-3C36-CA49-5814CBCB7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826" y="5105702"/>
              <a:ext cx="239242" cy="239242"/>
            </a:xfrm>
            <a:prstGeom prst="rect">
              <a:avLst/>
            </a:prstGeom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C9D9AAC-A419-8D55-46CF-C029D9440763}"/>
              </a:ext>
            </a:extLst>
          </p:cNvPr>
          <p:cNvGrpSpPr/>
          <p:nvPr/>
        </p:nvGrpSpPr>
        <p:grpSpPr>
          <a:xfrm>
            <a:off x="1026055" y="2043631"/>
            <a:ext cx="3545945" cy="434985"/>
            <a:chOff x="846668" y="2043631"/>
            <a:chExt cx="3545945" cy="434985"/>
          </a:xfrm>
        </p:grpSpPr>
        <p:sp>
          <p:nvSpPr>
            <p:cNvPr id="8" name="Triángulo rectángulo 7">
              <a:extLst>
                <a:ext uri="{FF2B5EF4-FFF2-40B4-BE49-F238E27FC236}">
                  <a16:creationId xmlns:a16="http://schemas.microsoft.com/office/drawing/2014/main" id="{EB11AD06-E62E-DB8E-73C3-E6D984F6FB68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4EC0B838-CA7B-1293-5FC2-F94F79C79ADB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0" indent="-165100">
                <a:lnSpc>
                  <a:spcPct val="100000"/>
                </a:lnSpc>
                <a:spcBef>
                  <a:spcPts val="0"/>
                </a:spcBef>
                <a:buSzPts val="2600"/>
              </a:pP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can we do to help nature?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DEE21F4-CDC4-AE4D-2579-5F05CD2C5788}"/>
              </a:ext>
            </a:extLst>
          </p:cNvPr>
          <p:cNvGrpSpPr/>
          <p:nvPr/>
        </p:nvGrpSpPr>
        <p:grpSpPr>
          <a:xfrm>
            <a:off x="1026055" y="2665723"/>
            <a:ext cx="3545945" cy="434985"/>
            <a:chOff x="846668" y="2043631"/>
            <a:chExt cx="3545945" cy="434985"/>
          </a:xfrm>
        </p:grpSpPr>
        <p:sp>
          <p:nvSpPr>
            <p:cNvPr id="11" name="Triángulo rectángulo 10">
              <a:extLst>
                <a:ext uri="{FF2B5EF4-FFF2-40B4-BE49-F238E27FC236}">
                  <a16:creationId xmlns:a16="http://schemas.microsoft.com/office/drawing/2014/main" id="{31A92A64-94AD-FB45-9744-8FAE5AF2558E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71B203E3-2F78-6A3F-CCF3-CCA5A20B6EF6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0" indent="-165100">
                <a:lnSpc>
                  <a:spcPct val="100000"/>
                </a:lnSpc>
                <a:spcBef>
                  <a:spcPts val="0"/>
                </a:spcBef>
                <a:buSzPts val="2600"/>
              </a:pP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 can we stop pollution?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4311DB7-1173-514E-66C6-F33D7429B118}"/>
              </a:ext>
            </a:extLst>
          </p:cNvPr>
          <p:cNvGrpSpPr/>
          <p:nvPr/>
        </p:nvGrpSpPr>
        <p:grpSpPr>
          <a:xfrm>
            <a:off x="1026055" y="3302805"/>
            <a:ext cx="3545945" cy="434985"/>
            <a:chOff x="846668" y="2043631"/>
            <a:chExt cx="3545945" cy="434985"/>
          </a:xfrm>
        </p:grpSpPr>
        <p:sp>
          <p:nvSpPr>
            <p:cNvPr id="14" name="Triángulo rectángulo 13">
              <a:extLst>
                <a:ext uri="{FF2B5EF4-FFF2-40B4-BE49-F238E27FC236}">
                  <a16:creationId xmlns:a16="http://schemas.microsoft.com/office/drawing/2014/main" id="{2896AD59-EE24-8164-C5DB-ABA7181A218E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402A1DCC-6609-2E72-8126-12121E94C936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0" indent="-165100">
                <a:lnSpc>
                  <a:spcPct val="100000"/>
                </a:lnSpc>
                <a:spcBef>
                  <a:spcPts val="0"/>
                </a:spcBef>
                <a:buSzPts val="2600"/>
              </a:pP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you recycle at home?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1F1FBB32-44C4-E3ED-AFB5-B77ABB9F3580}"/>
              </a:ext>
            </a:extLst>
          </p:cNvPr>
          <p:cNvSpPr/>
          <p:nvPr/>
        </p:nvSpPr>
        <p:spPr>
          <a:xfrm>
            <a:off x="523310" y="2065565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810EFDA-0018-B2CD-0FCB-B38F2C3497DA}"/>
              </a:ext>
            </a:extLst>
          </p:cNvPr>
          <p:cNvSpPr/>
          <p:nvPr/>
        </p:nvSpPr>
        <p:spPr>
          <a:xfrm>
            <a:off x="523310" y="2686289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B4E0BD6-9121-D5A2-240F-29FEC539C74C}"/>
              </a:ext>
            </a:extLst>
          </p:cNvPr>
          <p:cNvSpPr/>
          <p:nvPr/>
        </p:nvSpPr>
        <p:spPr>
          <a:xfrm>
            <a:off x="523310" y="3320362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dondear rectángulo de esquina del mismo lado 18">
            <a:extLst>
              <a:ext uri="{FF2B5EF4-FFF2-40B4-BE49-F238E27FC236}">
                <a16:creationId xmlns:a16="http://schemas.microsoft.com/office/drawing/2014/main" id="{275F51D7-20CC-540B-39E3-FA3D2C116A8D}"/>
              </a:ext>
            </a:extLst>
          </p:cNvPr>
          <p:cNvSpPr/>
          <p:nvPr/>
        </p:nvSpPr>
        <p:spPr>
          <a:xfrm rot="5400000">
            <a:off x="6459935" y="-382965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Google Shape;181;p11">
            <a:extLst>
              <a:ext uri="{FF2B5EF4-FFF2-40B4-BE49-F238E27FC236}">
                <a16:creationId xmlns:a16="http://schemas.microsoft.com/office/drawing/2014/main" id="{C7098530-8081-83AC-5252-27763950EC48}"/>
              </a:ext>
            </a:extLst>
          </p:cNvPr>
          <p:cNvSpPr txBox="1"/>
          <p:nvPr/>
        </p:nvSpPr>
        <p:spPr>
          <a:xfrm>
            <a:off x="4752086" y="2071031"/>
            <a:ext cx="3923602" cy="284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sz="16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can we do to help nature?</a:t>
            </a:r>
          </a:p>
          <a:p>
            <a:pPr marL="223838" lvl="2" indent="-219075">
              <a:spcAft>
                <a:spcPts val="1000"/>
              </a:spcAft>
              <a:buClr>
                <a:srgbClr val="F0453A"/>
              </a:buClr>
              <a:buSzPct val="100000"/>
            </a:pPr>
            <a:r>
              <a:rPr lang="en-US" sz="16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B: </a:t>
            </a:r>
            <a:r>
              <a:rPr lang="en-US" sz="16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plant trees and save water.</a:t>
            </a:r>
          </a:p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sz="16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Yes! We can also recycle.</a:t>
            </a:r>
          </a:p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sz="16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we stop pollution?</a:t>
            </a:r>
          </a:p>
          <a:p>
            <a:pPr marL="223838" lvl="2" indent="-219075">
              <a:spcAft>
                <a:spcPts val="1000"/>
              </a:spcAft>
              <a:buClr>
                <a:srgbClr val="F0453A"/>
              </a:buClr>
              <a:buSzPct val="100000"/>
            </a:pPr>
            <a:r>
              <a:rPr lang="en-US" sz="16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B: We can walk or use a bicycle.</a:t>
            </a:r>
          </a:p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sz="16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 idea! We should also throw trash in the bin.</a:t>
            </a:r>
          </a:p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sz="16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recycle at home?</a:t>
            </a:r>
          </a:p>
          <a:p>
            <a:pPr marL="223838" lvl="2" indent="-219075">
              <a:spcAft>
                <a:spcPts val="1000"/>
              </a:spcAft>
              <a:buClr>
                <a:srgbClr val="F0453A"/>
              </a:buClr>
              <a:buSzPct val="100000"/>
            </a:pPr>
            <a:r>
              <a:rPr lang="en-US" sz="16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B: Yes, I recycle plastic and paper. Do you?</a:t>
            </a:r>
          </a:p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60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sz="1600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Yes! I recycle too.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5C96E93-5745-7B02-4F2B-8970968AD416}"/>
              </a:ext>
            </a:extLst>
          </p:cNvPr>
          <p:cNvSpPr txBox="1"/>
          <p:nvPr/>
        </p:nvSpPr>
        <p:spPr>
          <a:xfrm>
            <a:off x="5368738" y="1410074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Conversation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BF843B7-C6CC-EF0C-0120-7506DACDEB4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755602" y="1617144"/>
            <a:ext cx="360362" cy="179860"/>
          </a:xfrm>
          <a:prstGeom prst="rect">
            <a:avLst/>
          </a:prstGeom>
        </p:spPr>
      </p:pic>
      <p:sp>
        <p:nvSpPr>
          <p:cNvPr id="23" name="Google Shape;187;p11">
            <a:extLst>
              <a:ext uri="{FF2B5EF4-FFF2-40B4-BE49-F238E27FC236}">
                <a16:creationId xmlns:a16="http://schemas.microsoft.com/office/drawing/2014/main" id="{C3F70A95-68FF-5FB5-6FC8-B692FF07C632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ENVIRONMENT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26C09E9E-78FA-30F2-7AA7-728A96445E08}"/>
              </a:ext>
            </a:extLst>
          </p:cNvPr>
          <p:cNvSpPr/>
          <p:nvPr/>
        </p:nvSpPr>
        <p:spPr>
          <a:xfrm rot="5400000">
            <a:off x="221108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846D5686-D3B0-0EEA-3C91-DF2C89F20C2C}"/>
              </a:ext>
            </a:extLst>
          </p:cNvPr>
          <p:cNvSpPr txBox="1"/>
          <p:nvPr/>
        </p:nvSpPr>
        <p:spPr>
          <a:xfrm>
            <a:off x="503238" y="1587523"/>
            <a:ext cx="7136640" cy="316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7" lvl="1" indent="0">
              <a:spcAft>
                <a:spcPts val="1000"/>
              </a:spcAft>
              <a:buClr>
                <a:srgbClr val="F0453A"/>
              </a:buClr>
              <a:buSzPct val="100000"/>
              <a:buFont typeface="Arial"/>
              <a:buNone/>
            </a:pPr>
            <a:r>
              <a:rPr lang="en-US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Put the words in the correct order: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pollution / bad / is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we / water / clean / should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trees / important / are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planet / protect / we / must /the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is / recycling / good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should / the / turn off / we / lights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trash / the / pick up / please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</a:t>
            </a:r>
          </a:p>
          <a:p>
            <a:pPr marL="223838" lvl="3" indent="-223838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oceans / clean / be / should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F04C49-4EB7-4445-722E-DE928AF3A893}"/>
              </a:ext>
            </a:extLst>
          </p:cNvPr>
          <p:cNvSpPr txBox="1"/>
          <p:nvPr/>
        </p:nvSpPr>
        <p:spPr>
          <a:xfrm>
            <a:off x="1119890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Sentences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7A7C49-C41F-8A00-FF2B-AD847775295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54" y="1133636"/>
            <a:ext cx="360362" cy="17986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4B90682E-44FD-F6AC-D1F0-82EC8A37ADA4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ENVIRONMENT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A30258AB-9761-B753-EB11-FB62CD7D59CD}"/>
              </a:ext>
            </a:extLst>
          </p:cNvPr>
          <p:cNvSpPr/>
          <p:nvPr/>
        </p:nvSpPr>
        <p:spPr>
          <a:xfrm rot="5400000">
            <a:off x="221108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601C4E34-BDAE-8D7B-10C0-12325C94EFF2}"/>
              </a:ext>
            </a:extLst>
          </p:cNvPr>
          <p:cNvSpPr txBox="1"/>
          <p:nvPr/>
        </p:nvSpPr>
        <p:spPr>
          <a:xfrm>
            <a:off x="503238" y="1587523"/>
            <a:ext cx="7136640" cy="279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5738" lvl="3" indent="-185738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Nature is full of ________ and _________.</a:t>
            </a:r>
          </a:p>
          <a:p>
            <a:pPr marL="185738" lvl="3" indent="-185738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 should not ________ our planet.</a:t>
            </a:r>
          </a:p>
          <a:p>
            <a:pPr marL="185738" lvl="3" indent="-185738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It is important to ________ paper and plastic.</a:t>
            </a:r>
          </a:p>
          <a:p>
            <a:pPr marL="185738" lvl="3" indent="-185738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Wind and sun give us clean ________.</a:t>
            </a:r>
          </a:p>
          <a:p>
            <a:pPr marL="185738" lvl="3" indent="-185738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Recycling helps to protect the __________.</a:t>
            </a:r>
          </a:p>
          <a:p>
            <a:pPr marL="185738" lvl="3" indent="-185738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ocean is home to many __________.</a:t>
            </a:r>
          </a:p>
          <a:p>
            <a:pPr marL="185738" lvl="3" indent="-185738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 should always __________ water.</a:t>
            </a:r>
          </a:p>
          <a:p>
            <a:pPr marL="185738" lvl="3" indent="-185738">
              <a:spcAft>
                <a:spcPts val="8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Earth is our __________, and we must take care of it.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443B45-DDA5-D195-9988-BA4DCA49A8F5}"/>
              </a:ext>
            </a:extLst>
          </p:cNvPr>
          <p:cNvSpPr txBox="1"/>
          <p:nvPr/>
        </p:nvSpPr>
        <p:spPr>
          <a:xfrm>
            <a:off x="1119890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the Sentences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0823DD-9B48-AC23-ECE8-8AE69C7F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54" y="1133636"/>
            <a:ext cx="360362" cy="17986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A2229187-059E-C3C8-B35C-00D96345945F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ENVIRONMENT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9311AFD-B011-5075-632D-9E006FD6EF8A}"/>
              </a:ext>
            </a:extLst>
          </p:cNvPr>
          <p:cNvSpPr/>
          <p:nvPr/>
        </p:nvSpPr>
        <p:spPr>
          <a:xfrm>
            <a:off x="506794" y="1335379"/>
            <a:ext cx="4244594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tlCol="0" anchor="t"/>
          <a:lstStyle/>
          <a:p>
            <a:pPr marL="7938" indent="-7938">
              <a:buSzPts val="1000"/>
              <a:tabLst>
                <a:tab pos="1371600" algn="l"/>
              </a:tabLst>
            </a:pPr>
            <a:r>
              <a:rPr lang="en-US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CHECK YOUR LEARNING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858F5DB-5832-C0EF-F4E7-EA1D129CE6C1}"/>
              </a:ext>
            </a:extLst>
          </p:cNvPr>
          <p:cNvGrpSpPr/>
          <p:nvPr/>
        </p:nvGrpSpPr>
        <p:grpSpPr>
          <a:xfrm>
            <a:off x="643168" y="1428531"/>
            <a:ext cx="440025" cy="440025"/>
            <a:chOff x="643168" y="1325164"/>
            <a:chExt cx="440025" cy="44002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5F5CFD3-8A39-BCBD-D0AA-BB640F73CAD6}"/>
                </a:ext>
              </a:extLst>
            </p:cNvPr>
            <p:cNvSpPr/>
            <p:nvPr/>
          </p:nvSpPr>
          <p:spPr>
            <a:xfrm>
              <a:off x="643168" y="1325164"/>
              <a:ext cx="440025" cy="440025"/>
            </a:xfrm>
            <a:prstGeom prst="ellips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DAAAAD4-04B1-B083-7E8F-31AFEAAA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900" y="1403527"/>
              <a:ext cx="312782" cy="312782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43C5200-F5A6-6CD5-C89B-198606D9AE79}"/>
              </a:ext>
            </a:extLst>
          </p:cNvPr>
          <p:cNvSpPr txBox="1"/>
          <p:nvPr/>
        </p:nvSpPr>
        <p:spPr>
          <a:xfrm>
            <a:off x="738017" y="2071416"/>
            <a:ext cx="373459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lvl="1" indent="-176213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sentences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environment. Share them in the class chat.</a:t>
            </a:r>
          </a:p>
          <a:p>
            <a:pPr marL="179388" lvl="1" indent="-176213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75" lvl="1">
              <a:buClr>
                <a:srgbClr val="FDC212"/>
              </a:buClr>
              <a:buSzPct val="100000"/>
              <a:tabLst>
                <a:tab pos="13716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sentences:</a:t>
            </a:r>
          </a:p>
          <a:p>
            <a:pPr marL="179388" lvl="1" indent="-176213"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recycle plastic bottles to help the environment.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5C8EB7-82C8-8FA2-11C3-BB047D0354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1335379"/>
            <a:ext cx="4571998" cy="3658040"/>
          </a:xfrm>
          <a:prstGeom prst="rect">
            <a:avLst/>
          </a:prstGeom>
        </p:spPr>
      </p:pic>
      <p:sp>
        <p:nvSpPr>
          <p:cNvPr id="8" name="Google Shape;187;p11">
            <a:extLst>
              <a:ext uri="{FF2B5EF4-FFF2-40B4-BE49-F238E27FC236}">
                <a16:creationId xmlns:a16="http://schemas.microsoft.com/office/drawing/2014/main" id="{9E94A70D-D32A-F865-B9FB-2E509C331379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THE ENVIRONMENT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909</Words>
  <Application>Microsoft Office PowerPoint</Application>
  <PresentationFormat>Presentación en pantalla (16:10)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Graphik Bold</vt:lpstr>
      <vt:lpstr>Calibri</vt:lpstr>
      <vt:lpstr>Arial</vt:lpstr>
      <vt:lpstr>Graphik Regular</vt:lpstr>
      <vt:lpstr>Aptos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about the environment</dc:title>
  <dc:creator>URSULA HUAMANI</dc:creator>
  <cp:lastModifiedBy>Eduardo Enrique Haro Yanqui</cp:lastModifiedBy>
  <cp:revision>33</cp:revision>
  <dcterms:created xsi:type="dcterms:W3CDTF">2025-02-24T15:18:16Z</dcterms:created>
  <dcterms:modified xsi:type="dcterms:W3CDTF">2025-03-28T22:25:59Z</dcterms:modified>
</cp:coreProperties>
</file>